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8" r:id="rId2"/>
    <p:sldId id="362" r:id="rId3"/>
    <p:sldId id="318" r:id="rId4"/>
    <p:sldId id="319" r:id="rId5"/>
    <p:sldId id="320" r:id="rId6"/>
    <p:sldId id="349" r:id="rId7"/>
    <p:sldId id="364" r:id="rId8"/>
    <p:sldId id="350" r:id="rId9"/>
    <p:sldId id="351" r:id="rId10"/>
    <p:sldId id="352" r:id="rId11"/>
    <p:sldId id="353" r:id="rId12"/>
    <p:sldId id="354" r:id="rId13"/>
    <p:sldId id="355" r:id="rId14"/>
    <p:sldId id="360" r:id="rId15"/>
    <p:sldId id="361" r:id="rId16"/>
    <p:sldId id="363" r:id="rId17"/>
  </p:sldIdLst>
  <p:sldSz cx="12192000" cy="6858000"/>
  <p:notesSz cx="6858000" cy="9144000"/>
  <p:embeddedFontLst>
    <p:embeddedFont>
      <p:font typeface="等线" panose="02010600030101010101" pitchFamily="2" charset="-122"/>
      <p:regular r:id="rId19"/>
      <p:bold r:id="rId20"/>
    </p:embeddedFont>
    <p:embeddedFont>
      <p:font typeface="OPPOSans R" panose="020B0604020202020204" charset="-122"/>
      <p:regular r:id="rId21"/>
    </p:embeddedFont>
    <p:embeddedFont>
      <p:font typeface="Arial Black" panose="020B0A04020102020204" pitchFamily="34" charset="0"/>
      <p:bold r:id="rId22"/>
    </p:embeddedFont>
  </p:embeddedFontLst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8">
          <p15:clr>
            <a:srgbClr val="A4A3A4"/>
          </p15:clr>
        </p15:guide>
        <p15:guide id="2" pos="198">
          <p15:clr>
            <a:srgbClr val="A4A3A4"/>
          </p15:clr>
        </p15:guide>
        <p15:guide id="3" pos="416">
          <p15:clr>
            <a:srgbClr val="A4A3A4"/>
          </p15:clr>
        </p15:guide>
        <p15:guide id="4" pos="7264">
          <p15:clr>
            <a:srgbClr val="A4A3A4"/>
          </p15:clr>
        </p15:guide>
        <p15:guide id="5" orient="horz" pos="664">
          <p15:clr>
            <a:srgbClr val="A4A3A4"/>
          </p15:clr>
        </p15:guide>
        <p15:guide id="6" orient="horz" pos="750">
          <p15:clr>
            <a:srgbClr val="A4A3A4"/>
          </p15:clr>
        </p15:guide>
        <p15:guide id="7" orient="horz" pos="39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C0A2"/>
    <a:srgbClr val="FA915C"/>
    <a:srgbClr val="ED5307"/>
    <a:srgbClr val="FC9804"/>
    <a:srgbClr val="DE7308"/>
    <a:srgbClr val="045249"/>
    <a:srgbClr val="049373"/>
    <a:srgbClr val="64BF9C"/>
    <a:srgbClr val="C302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0" d="100"/>
          <a:sy n="60" d="100"/>
        </p:scale>
        <p:origin x="78" y="1104"/>
      </p:cViewPr>
      <p:guideLst>
        <p:guide orient="horz" pos="2288"/>
        <p:guide pos="198"/>
        <p:guide pos="416"/>
        <p:guide pos="7264"/>
        <p:guide orient="horz" pos="664"/>
        <p:guide orient="horz" pos="750"/>
        <p:guide orient="horz" pos="39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2"/>
                </a:solidFill>
              </a:rPr>
              <a:t>Unique Products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product_count</c:v>
                </c:pt>
              </c:strCache>
            </c:strRef>
          </c:tx>
          <c:spPr>
            <a:solidFill>
              <a:srgbClr val="ED5307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Planilha1!$A$2:$A$7</c:f>
              <c:strCache>
                <c:ptCount val="6"/>
                <c:pt idx="0">
                  <c:v>Notebook</c:v>
                </c:pt>
                <c:pt idx="1">
                  <c:v>Accessories</c:v>
                </c:pt>
                <c:pt idx="2">
                  <c:v>Peripherals</c:v>
                </c:pt>
                <c:pt idx="3">
                  <c:v>Desktop</c:v>
                </c:pt>
                <c:pt idx="4">
                  <c:v>Storage</c:v>
                </c:pt>
                <c:pt idx="5">
                  <c:v>Networking</c:v>
                </c:pt>
              </c:strCache>
            </c:strRef>
          </c:cat>
          <c:val>
            <c:numRef>
              <c:f>Planilha1!$B$2:$B$7</c:f>
              <c:numCache>
                <c:formatCode>General</c:formatCode>
                <c:ptCount val="6"/>
                <c:pt idx="0">
                  <c:v>129</c:v>
                </c:pt>
                <c:pt idx="1">
                  <c:v>116</c:v>
                </c:pt>
                <c:pt idx="2">
                  <c:v>84</c:v>
                </c:pt>
                <c:pt idx="3">
                  <c:v>32</c:v>
                </c:pt>
                <c:pt idx="4">
                  <c:v>27</c:v>
                </c:pt>
                <c:pt idx="5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A9-4418-A50C-B22CA6E6894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184952976"/>
        <c:axId val="1184958384"/>
      </c:barChart>
      <c:catAx>
        <c:axId val="118495297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184958384"/>
        <c:crosses val="autoZero"/>
        <c:auto val="1"/>
        <c:lblAlgn val="ctr"/>
        <c:lblOffset val="100"/>
        <c:noMultiLvlLbl val="0"/>
      </c:catAx>
      <c:valAx>
        <c:axId val="1184958384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118495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r>
              <a:rPr lang="pt-BR" dirty="0" err="1">
                <a:solidFill>
                  <a:schemeClr val="bg2"/>
                </a:solidFill>
              </a:rPr>
              <a:t>Unique</a:t>
            </a:r>
            <a:r>
              <a:rPr lang="pt-BR" dirty="0">
                <a:solidFill>
                  <a:schemeClr val="bg2"/>
                </a:solidFill>
              </a:rPr>
              <a:t> </a:t>
            </a:r>
            <a:r>
              <a:rPr lang="pt-BR" dirty="0" err="1">
                <a:solidFill>
                  <a:schemeClr val="bg2"/>
                </a:solidFill>
              </a:rPr>
              <a:t>Product</a:t>
            </a:r>
            <a:r>
              <a:rPr lang="pt-BR" baseline="0" dirty="0">
                <a:solidFill>
                  <a:schemeClr val="bg2"/>
                </a:solidFill>
              </a:rPr>
              <a:t> </a:t>
            </a:r>
            <a:r>
              <a:rPr lang="pt-BR" baseline="0" dirty="0" err="1">
                <a:solidFill>
                  <a:schemeClr val="bg2"/>
                </a:solidFill>
              </a:rPr>
              <a:t>Count</a:t>
            </a:r>
            <a:r>
              <a:rPr lang="pt-BR" baseline="0" dirty="0">
                <a:solidFill>
                  <a:schemeClr val="bg2"/>
                </a:solidFill>
              </a:rPr>
              <a:t> – 2020/2021</a:t>
            </a:r>
            <a:endParaRPr lang="pt-BR" dirty="0">
              <a:solidFill>
                <a:schemeClr val="bg2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product_count_2020</c:v>
                </c:pt>
              </c:strCache>
            </c:strRef>
          </c:tx>
          <c:spPr>
            <a:solidFill>
              <a:srgbClr val="FA915C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Planilha1!$A$2:$A$7</c:f>
              <c:strCache>
                <c:ptCount val="6"/>
                <c:pt idx="0">
                  <c:v>Accessories</c:v>
                </c:pt>
                <c:pt idx="1">
                  <c:v>Notebook</c:v>
                </c:pt>
                <c:pt idx="2">
                  <c:v>Peripherals</c:v>
                </c:pt>
                <c:pt idx="3">
                  <c:v>Desktop</c:v>
                </c:pt>
                <c:pt idx="4">
                  <c:v>Storage</c:v>
                </c:pt>
                <c:pt idx="5">
                  <c:v>Networking</c:v>
                </c:pt>
              </c:strCache>
            </c:strRef>
          </c:cat>
          <c:val>
            <c:numRef>
              <c:f>Planilha1!$B$2:$B$7</c:f>
              <c:numCache>
                <c:formatCode>General</c:formatCode>
                <c:ptCount val="6"/>
                <c:pt idx="0">
                  <c:v>69</c:v>
                </c:pt>
                <c:pt idx="1">
                  <c:v>92</c:v>
                </c:pt>
                <c:pt idx="2">
                  <c:v>59</c:v>
                </c:pt>
                <c:pt idx="3">
                  <c:v>7</c:v>
                </c:pt>
                <c:pt idx="4">
                  <c:v>12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8E-4B76-A86C-127905610168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product_count_2021</c:v>
                </c:pt>
              </c:strCache>
            </c:strRef>
          </c:tx>
          <c:spPr>
            <a:solidFill>
              <a:srgbClr val="ED5307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Planilha1!$A$2:$A$7</c:f>
              <c:strCache>
                <c:ptCount val="6"/>
                <c:pt idx="0">
                  <c:v>Accessories</c:v>
                </c:pt>
                <c:pt idx="1">
                  <c:v>Notebook</c:v>
                </c:pt>
                <c:pt idx="2">
                  <c:v>Peripherals</c:v>
                </c:pt>
                <c:pt idx="3">
                  <c:v>Desktop</c:v>
                </c:pt>
                <c:pt idx="4">
                  <c:v>Storage</c:v>
                </c:pt>
                <c:pt idx="5">
                  <c:v>Networking</c:v>
                </c:pt>
              </c:strCache>
            </c:strRef>
          </c:cat>
          <c:val>
            <c:numRef>
              <c:f>Planilha1!$C$2:$C$7</c:f>
              <c:numCache>
                <c:formatCode>General</c:formatCode>
                <c:ptCount val="6"/>
                <c:pt idx="0">
                  <c:v>103</c:v>
                </c:pt>
                <c:pt idx="1">
                  <c:v>108</c:v>
                </c:pt>
                <c:pt idx="2">
                  <c:v>75</c:v>
                </c:pt>
                <c:pt idx="3">
                  <c:v>22</c:v>
                </c:pt>
                <c:pt idx="4">
                  <c:v>17</c:v>
                </c:pt>
                <c:pt idx="5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8E-4B76-A86C-127905610168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difference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Planilha1!$A$2:$A$7</c:f>
              <c:strCache>
                <c:ptCount val="6"/>
                <c:pt idx="0">
                  <c:v>Accessories</c:v>
                </c:pt>
                <c:pt idx="1">
                  <c:v>Notebook</c:v>
                </c:pt>
                <c:pt idx="2">
                  <c:v>Peripherals</c:v>
                </c:pt>
                <c:pt idx="3">
                  <c:v>Desktop</c:v>
                </c:pt>
                <c:pt idx="4">
                  <c:v>Storage</c:v>
                </c:pt>
                <c:pt idx="5">
                  <c:v>Networking</c:v>
                </c:pt>
              </c:strCache>
            </c:strRef>
          </c:cat>
          <c:val>
            <c:numRef>
              <c:f>Planilha1!$D$2:$D$7</c:f>
              <c:numCache>
                <c:formatCode>General</c:formatCode>
                <c:ptCount val="6"/>
                <c:pt idx="0">
                  <c:v>34</c:v>
                </c:pt>
                <c:pt idx="1">
                  <c:v>16</c:v>
                </c:pt>
                <c:pt idx="2">
                  <c:v>16</c:v>
                </c:pt>
                <c:pt idx="3">
                  <c:v>15</c:v>
                </c:pt>
                <c:pt idx="4">
                  <c:v>5</c:v>
                </c:pt>
                <c:pt idx="5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8E-4B76-A86C-12790561016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65352528"/>
        <c:axId val="1265347120"/>
        <c:extLst>
          <c:ext xmlns:c15="http://schemas.microsoft.com/office/drawing/2012/chart" uri="{02D57815-91ED-43cb-92C2-25804820EDAC}">
            <c15:filteredBarSeries>
              <c15:ser>
                <c:idx val="3"/>
                <c:order val="3"/>
                <c:tx>
                  <c:strRef>
                    <c:extLst>
                      <c:ext uri="{02D57815-91ED-43cb-92C2-25804820EDAC}">
                        <c15:formulaRef>
                          <c15:sqref>Planilha1!$E$1</c15:sqref>
                        </c15:formulaRef>
                      </c:ext>
                    </c:extLst>
                    <c:strCache>
                      <c:ptCount val="1"/>
                      <c:pt idx="0">
                        <c:v>percentage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pt-BR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Planilha1!$A$2:$A$7</c15:sqref>
                        </c15:formulaRef>
                      </c:ext>
                    </c:extLst>
                    <c:strCache>
                      <c:ptCount val="6"/>
                      <c:pt idx="0">
                        <c:v>Accessories</c:v>
                      </c:pt>
                      <c:pt idx="1">
                        <c:v>Notebook</c:v>
                      </c:pt>
                      <c:pt idx="2">
                        <c:v>Peripherals</c:v>
                      </c:pt>
                      <c:pt idx="3">
                        <c:v>Desktop</c:v>
                      </c:pt>
                      <c:pt idx="4">
                        <c:v>Storage</c:v>
                      </c:pt>
                      <c:pt idx="5">
                        <c:v>Networking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Planilha1!$E$2:$E$7</c15:sqref>
                        </c15:formulaRef>
                      </c:ext>
                    </c:extLst>
                    <c:numCache>
                      <c:formatCode>0%</c:formatCode>
                      <c:ptCount val="6"/>
                      <c:pt idx="0">
                        <c:v>0.49</c:v>
                      </c:pt>
                      <c:pt idx="1">
                        <c:v>0.17</c:v>
                      </c:pt>
                      <c:pt idx="2">
                        <c:v>0.27</c:v>
                      </c:pt>
                      <c:pt idx="3">
                        <c:v>2.14</c:v>
                      </c:pt>
                      <c:pt idx="4">
                        <c:v>0.42</c:v>
                      </c:pt>
                      <c:pt idx="5">
                        <c:v>0.5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598E-4B76-A86C-127905610168}"/>
                  </c:ext>
                </c:extLst>
              </c15:ser>
            </c15:filteredBarSeries>
          </c:ext>
        </c:extLst>
      </c:barChart>
      <c:catAx>
        <c:axId val="1265352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65347120"/>
        <c:crosses val="autoZero"/>
        <c:auto val="1"/>
        <c:lblAlgn val="ctr"/>
        <c:lblOffset val="100"/>
        <c:noMultiLvlLbl val="0"/>
      </c:catAx>
      <c:valAx>
        <c:axId val="1265347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65352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4389400921658997E-2"/>
          <c:y val="3.05127398553004E-2"/>
          <c:w val="0.90345046082949299"/>
          <c:h val="0.74390846178043402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ED5307"/>
            </a:solidFill>
            <a:ln>
              <a:noFill/>
            </a:ln>
            <a:effectLst/>
          </c:spPr>
          <c:invertIfNegative val="0"/>
          <c:cat>
            <c:multiLvlStrRef>
              <c:f>Sheet1!$B$2:$C$25</c:f>
              <c:multiLvlStrCache>
                <c:ptCount val="24"/>
                <c:lvl>
                  <c:pt idx="0">
                    <c:v>2019</c:v>
                  </c:pt>
                  <c:pt idx="1">
                    <c:v>2019</c:v>
                  </c:pt>
                  <c:pt idx="2">
                    <c:v>2019</c:v>
                  </c:pt>
                  <c:pt idx="3">
                    <c:v>2019</c:v>
                  </c:pt>
                  <c:pt idx="4">
                    <c:v>2020</c:v>
                  </c:pt>
                  <c:pt idx="5">
                    <c:v>2020</c:v>
                  </c:pt>
                  <c:pt idx="6">
                    <c:v>2020</c:v>
                  </c:pt>
                  <c:pt idx="7">
                    <c:v>2020</c:v>
                  </c:pt>
                  <c:pt idx="8">
                    <c:v>2020</c:v>
                  </c:pt>
                  <c:pt idx="9">
                    <c:v>2020</c:v>
                  </c:pt>
                  <c:pt idx="10">
                    <c:v>2020</c:v>
                  </c:pt>
                  <c:pt idx="11">
                    <c:v>2020</c:v>
                  </c:pt>
                  <c:pt idx="12">
                    <c:v>2020</c:v>
                  </c:pt>
                  <c:pt idx="13">
                    <c:v>2020</c:v>
                  </c:pt>
                  <c:pt idx="14">
                    <c:v>2020</c:v>
                  </c:pt>
                  <c:pt idx="15">
                    <c:v>2020</c:v>
                  </c:pt>
                  <c:pt idx="16">
                    <c:v>2021</c:v>
                  </c:pt>
                  <c:pt idx="17">
                    <c:v>2021</c:v>
                  </c:pt>
                  <c:pt idx="18">
                    <c:v>2021</c:v>
                  </c:pt>
                  <c:pt idx="19">
                    <c:v>2021</c:v>
                  </c:pt>
                  <c:pt idx="20">
                    <c:v>2021</c:v>
                  </c:pt>
                  <c:pt idx="21">
                    <c:v>2021</c:v>
                  </c:pt>
                  <c:pt idx="22">
                    <c:v>2021</c:v>
                  </c:pt>
                  <c:pt idx="23">
                    <c:v>2021</c:v>
                  </c:pt>
                </c:lvl>
                <c:lvl>
                  <c:pt idx="0">
                    <c:v>9</c:v>
                  </c:pt>
                  <c:pt idx="1">
                    <c:v>10</c:v>
                  </c:pt>
                  <c:pt idx="2">
                    <c:v>11</c:v>
                  </c:pt>
                  <c:pt idx="3">
                    <c:v>12</c:v>
                  </c:pt>
                  <c:pt idx="4">
                    <c:v>1</c:v>
                  </c:pt>
                  <c:pt idx="5">
                    <c:v>2</c:v>
                  </c:pt>
                  <c:pt idx="6">
                    <c:v>3</c:v>
                  </c:pt>
                  <c:pt idx="7">
                    <c:v>4</c:v>
                  </c:pt>
                  <c:pt idx="8">
                    <c:v>5</c:v>
                  </c:pt>
                  <c:pt idx="9">
                    <c:v>6</c:v>
                  </c:pt>
                  <c:pt idx="10">
                    <c:v>7</c:v>
                  </c:pt>
                  <c:pt idx="11">
                    <c:v>8</c:v>
                  </c:pt>
                  <c:pt idx="12">
                    <c:v>9</c:v>
                  </c:pt>
                  <c:pt idx="13">
                    <c:v>10</c:v>
                  </c:pt>
                  <c:pt idx="14">
                    <c:v>11</c:v>
                  </c:pt>
                  <c:pt idx="15">
                    <c:v>12</c:v>
                  </c:pt>
                  <c:pt idx="16">
                    <c:v>1</c:v>
                  </c:pt>
                  <c:pt idx="17">
                    <c:v>2</c:v>
                  </c:pt>
                  <c:pt idx="18">
                    <c:v>3</c:v>
                  </c:pt>
                  <c:pt idx="19">
                    <c:v>4</c:v>
                  </c:pt>
                  <c:pt idx="20">
                    <c:v>5</c:v>
                  </c:pt>
                  <c:pt idx="21">
                    <c:v>6</c:v>
                  </c:pt>
                  <c:pt idx="22">
                    <c:v>7</c:v>
                  </c:pt>
                  <c:pt idx="23">
                    <c:v>8</c:v>
                  </c:pt>
                </c:lvl>
              </c:multiLvlStrCache>
            </c:multiLvlStr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4496260</c:v>
                </c:pt>
                <c:pt idx="1">
                  <c:v>5135902</c:v>
                </c:pt>
                <c:pt idx="2">
                  <c:v>7522893</c:v>
                </c:pt>
                <c:pt idx="3">
                  <c:v>4830405</c:v>
                </c:pt>
                <c:pt idx="4">
                  <c:v>4740600</c:v>
                </c:pt>
                <c:pt idx="5">
                  <c:v>3996228</c:v>
                </c:pt>
                <c:pt idx="6">
                  <c:v>378771</c:v>
                </c:pt>
                <c:pt idx="7">
                  <c:v>395035</c:v>
                </c:pt>
                <c:pt idx="8">
                  <c:v>783813</c:v>
                </c:pt>
                <c:pt idx="9">
                  <c:v>1695217</c:v>
                </c:pt>
                <c:pt idx="10">
                  <c:v>2551159</c:v>
                </c:pt>
                <c:pt idx="11">
                  <c:v>2786648</c:v>
                </c:pt>
                <c:pt idx="12">
                  <c:v>12353510</c:v>
                </c:pt>
                <c:pt idx="13">
                  <c:v>13218636</c:v>
                </c:pt>
                <c:pt idx="14">
                  <c:v>20464999</c:v>
                </c:pt>
                <c:pt idx="15">
                  <c:v>12944660</c:v>
                </c:pt>
                <c:pt idx="16">
                  <c:v>12399393</c:v>
                </c:pt>
                <c:pt idx="17">
                  <c:v>10129736</c:v>
                </c:pt>
                <c:pt idx="18">
                  <c:v>12144061</c:v>
                </c:pt>
                <c:pt idx="19">
                  <c:v>7312000</c:v>
                </c:pt>
                <c:pt idx="20">
                  <c:v>12150225</c:v>
                </c:pt>
                <c:pt idx="21">
                  <c:v>9824521</c:v>
                </c:pt>
                <c:pt idx="22">
                  <c:v>12092346</c:v>
                </c:pt>
                <c:pt idx="23">
                  <c:v>7178708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07-4725-A632-19AC60AF9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4"/>
        <c:overlap val="-33"/>
        <c:axId val="1594984832"/>
        <c:axId val="159499315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Month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Sheet1!$B$2:$C$25</c15:sqref>
                        </c15:formulaRef>
                      </c:ext>
                    </c:extLst>
                    <c:multiLvlStrCache>
                      <c:ptCount val="24"/>
                      <c:lvl>
                        <c:pt idx="0">
                          <c:v>2019</c:v>
                        </c:pt>
                        <c:pt idx="1">
                          <c:v>2019</c:v>
                        </c:pt>
                        <c:pt idx="2">
                          <c:v>2019</c:v>
                        </c:pt>
                        <c:pt idx="3">
                          <c:v>2019</c:v>
                        </c:pt>
                        <c:pt idx="4">
                          <c:v>2020</c:v>
                        </c:pt>
                        <c:pt idx="5">
                          <c:v>2020</c:v>
                        </c:pt>
                        <c:pt idx="6">
                          <c:v>2020</c:v>
                        </c:pt>
                        <c:pt idx="7">
                          <c:v>2020</c:v>
                        </c:pt>
                        <c:pt idx="8">
                          <c:v>2020</c:v>
                        </c:pt>
                        <c:pt idx="9">
                          <c:v>2020</c:v>
                        </c:pt>
                        <c:pt idx="10">
                          <c:v>2020</c:v>
                        </c:pt>
                        <c:pt idx="11">
                          <c:v>2020</c:v>
                        </c:pt>
                        <c:pt idx="12">
                          <c:v>2020</c:v>
                        </c:pt>
                        <c:pt idx="13">
                          <c:v>2020</c:v>
                        </c:pt>
                        <c:pt idx="14">
                          <c:v>2020</c:v>
                        </c:pt>
                        <c:pt idx="15">
                          <c:v>2020</c:v>
                        </c:pt>
                        <c:pt idx="16">
                          <c:v>2021</c:v>
                        </c:pt>
                        <c:pt idx="17">
                          <c:v>2021</c:v>
                        </c:pt>
                        <c:pt idx="18">
                          <c:v>2021</c:v>
                        </c:pt>
                        <c:pt idx="19">
                          <c:v>2021</c:v>
                        </c:pt>
                        <c:pt idx="20">
                          <c:v>2021</c:v>
                        </c:pt>
                        <c:pt idx="21">
                          <c:v>2021</c:v>
                        </c:pt>
                        <c:pt idx="22">
                          <c:v>2021</c:v>
                        </c:pt>
                        <c:pt idx="23">
                          <c:v>2021</c:v>
                        </c:pt>
                      </c:lvl>
                      <c:lvl>
                        <c:pt idx="0">
                          <c:v>9</c:v>
                        </c:pt>
                        <c:pt idx="1">
                          <c:v>10</c:v>
                        </c:pt>
                        <c:pt idx="2">
                          <c:v>11</c:v>
                        </c:pt>
                        <c:pt idx="3">
                          <c:v>12</c:v>
                        </c:pt>
                        <c:pt idx="4">
                          <c:v>1</c:v>
                        </c:pt>
                        <c:pt idx="5">
                          <c:v>2</c:v>
                        </c:pt>
                        <c:pt idx="6">
                          <c:v>3</c:v>
                        </c:pt>
                        <c:pt idx="7">
                          <c:v>4</c:v>
                        </c:pt>
                        <c:pt idx="8">
                          <c:v>5</c:v>
                        </c:pt>
                        <c:pt idx="9">
                          <c:v>6</c:v>
                        </c:pt>
                        <c:pt idx="10">
                          <c:v>7</c:v>
                        </c:pt>
                        <c:pt idx="11">
                          <c:v>8</c:v>
                        </c:pt>
                        <c:pt idx="12">
                          <c:v>9</c:v>
                        </c:pt>
                        <c:pt idx="13">
                          <c:v>10</c:v>
                        </c:pt>
                        <c:pt idx="14">
                          <c:v>11</c:v>
                        </c:pt>
                        <c:pt idx="15">
                          <c:v>12</c:v>
                        </c:pt>
                        <c:pt idx="16">
                          <c:v>1</c:v>
                        </c:pt>
                        <c:pt idx="17">
                          <c:v>2</c:v>
                        </c:pt>
                        <c:pt idx="18">
                          <c:v>3</c:v>
                        </c:pt>
                        <c:pt idx="19">
                          <c:v>4</c:v>
                        </c:pt>
                        <c:pt idx="20">
                          <c:v>5</c:v>
                        </c:pt>
                        <c:pt idx="21">
                          <c:v>6</c:v>
                        </c:pt>
                        <c:pt idx="22">
                          <c:v>7</c:v>
                        </c:pt>
                        <c:pt idx="23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Sheet1!$B$2:$B$25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9</c:v>
                      </c:pt>
                      <c:pt idx="1">
                        <c:v>10</c:v>
                      </c:pt>
                      <c:pt idx="2">
                        <c:v>11</c:v>
                      </c:pt>
                      <c:pt idx="3">
                        <c:v>12</c:v>
                      </c:pt>
                      <c:pt idx="4">
                        <c:v>1</c:v>
                      </c:pt>
                      <c:pt idx="5">
                        <c:v>2</c:v>
                      </c:pt>
                      <c:pt idx="6">
                        <c:v>3</c:v>
                      </c:pt>
                      <c:pt idx="7">
                        <c:v>4</c:v>
                      </c:pt>
                      <c:pt idx="8">
                        <c:v>5</c:v>
                      </c:pt>
                      <c:pt idx="9">
                        <c:v>6</c:v>
                      </c:pt>
                      <c:pt idx="10">
                        <c:v>7</c:v>
                      </c:pt>
                      <c:pt idx="11">
                        <c:v>8</c:v>
                      </c:pt>
                      <c:pt idx="12">
                        <c:v>9</c:v>
                      </c:pt>
                      <c:pt idx="13">
                        <c:v>10</c:v>
                      </c:pt>
                      <c:pt idx="14">
                        <c:v>11</c:v>
                      </c:pt>
                      <c:pt idx="15">
                        <c:v>12</c:v>
                      </c:pt>
                      <c:pt idx="16">
                        <c:v>1</c:v>
                      </c:pt>
                      <c:pt idx="17">
                        <c:v>2</c:v>
                      </c:pt>
                      <c:pt idx="18">
                        <c:v>3</c:v>
                      </c:pt>
                      <c:pt idx="19">
                        <c:v>4</c:v>
                      </c:pt>
                      <c:pt idx="20">
                        <c:v>5</c:v>
                      </c:pt>
                      <c:pt idx="21">
                        <c:v>6</c:v>
                      </c:pt>
                      <c:pt idx="22">
                        <c:v>7</c:v>
                      </c:pt>
                      <c:pt idx="23">
                        <c:v>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F07-4725-A632-19AC60AF9617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Year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Sheet1!$B$2:$C$25</c15:sqref>
                        </c15:formulaRef>
                      </c:ext>
                    </c:extLst>
                    <c:multiLvlStrCache>
                      <c:ptCount val="24"/>
                      <c:lvl>
                        <c:pt idx="0">
                          <c:v>2019</c:v>
                        </c:pt>
                        <c:pt idx="1">
                          <c:v>2019</c:v>
                        </c:pt>
                        <c:pt idx="2">
                          <c:v>2019</c:v>
                        </c:pt>
                        <c:pt idx="3">
                          <c:v>2019</c:v>
                        </c:pt>
                        <c:pt idx="4">
                          <c:v>2020</c:v>
                        </c:pt>
                        <c:pt idx="5">
                          <c:v>2020</c:v>
                        </c:pt>
                        <c:pt idx="6">
                          <c:v>2020</c:v>
                        </c:pt>
                        <c:pt idx="7">
                          <c:v>2020</c:v>
                        </c:pt>
                        <c:pt idx="8">
                          <c:v>2020</c:v>
                        </c:pt>
                        <c:pt idx="9">
                          <c:v>2020</c:v>
                        </c:pt>
                        <c:pt idx="10">
                          <c:v>2020</c:v>
                        </c:pt>
                        <c:pt idx="11">
                          <c:v>2020</c:v>
                        </c:pt>
                        <c:pt idx="12">
                          <c:v>2020</c:v>
                        </c:pt>
                        <c:pt idx="13">
                          <c:v>2020</c:v>
                        </c:pt>
                        <c:pt idx="14">
                          <c:v>2020</c:v>
                        </c:pt>
                        <c:pt idx="15">
                          <c:v>2020</c:v>
                        </c:pt>
                        <c:pt idx="16">
                          <c:v>2021</c:v>
                        </c:pt>
                        <c:pt idx="17">
                          <c:v>2021</c:v>
                        </c:pt>
                        <c:pt idx="18">
                          <c:v>2021</c:v>
                        </c:pt>
                        <c:pt idx="19">
                          <c:v>2021</c:v>
                        </c:pt>
                        <c:pt idx="20">
                          <c:v>2021</c:v>
                        </c:pt>
                        <c:pt idx="21">
                          <c:v>2021</c:v>
                        </c:pt>
                        <c:pt idx="22">
                          <c:v>2021</c:v>
                        </c:pt>
                        <c:pt idx="23">
                          <c:v>2021</c:v>
                        </c:pt>
                      </c:lvl>
                      <c:lvl>
                        <c:pt idx="0">
                          <c:v>9</c:v>
                        </c:pt>
                        <c:pt idx="1">
                          <c:v>10</c:v>
                        </c:pt>
                        <c:pt idx="2">
                          <c:v>11</c:v>
                        </c:pt>
                        <c:pt idx="3">
                          <c:v>12</c:v>
                        </c:pt>
                        <c:pt idx="4">
                          <c:v>1</c:v>
                        </c:pt>
                        <c:pt idx="5">
                          <c:v>2</c:v>
                        </c:pt>
                        <c:pt idx="6">
                          <c:v>3</c:v>
                        </c:pt>
                        <c:pt idx="7">
                          <c:v>4</c:v>
                        </c:pt>
                        <c:pt idx="8">
                          <c:v>5</c:v>
                        </c:pt>
                        <c:pt idx="9">
                          <c:v>6</c:v>
                        </c:pt>
                        <c:pt idx="10">
                          <c:v>7</c:v>
                        </c:pt>
                        <c:pt idx="11">
                          <c:v>8</c:v>
                        </c:pt>
                        <c:pt idx="12">
                          <c:v>9</c:v>
                        </c:pt>
                        <c:pt idx="13">
                          <c:v>10</c:v>
                        </c:pt>
                        <c:pt idx="14">
                          <c:v>11</c:v>
                        </c:pt>
                        <c:pt idx="15">
                          <c:v>12</c:v>
                        </c:pt>
                        <c:pt idx="16">
                          <c:v>1</c:v>
                        </c:pt>
                        <c:pt idx="17">
                          <c:v>2</c:v>
                        </c:pt>
                        <c:pt idx="18">
                          <c:v>3</c:v>
                        </c:pt>
                        <c:pt idx="19">
                          <c:v>4</c:v>
                        </c:pt>
                        <c:pt idx="20">
                          <c:v>5</c:v>
                        </c:pt>
                        <c:pt idx="21">
                          <c:v>6</c:v>
                        </c:pt>
                        <c:pt idx="22">
                          <c:v>7</c:v>
                        </c:pt>
                        <c:pt idx="23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Sheet1!$C$2:$C$25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2019</c:v>
                      </c:pt>
                      <c:pt idx="1">
                        <c:v>2019</c:v>
                      </c:pt>
                      <c:pt idx="2">
                        <c:v>2019</c:v>
                      </c:pt>
                      <c:pt idx="3">
                        <c:v>2019</c:v>
                      </c:pt>
                      <c:pt idx="4">
                        <c:v>2020</c:v>
                      </c:pt>
                      <c:pt idx="5">
                        <c:v>2020</c:v>
                      </c:pt>
                      <c:pt idx="6">
                        <c:v>2020</c:v>
                      </c:pt>
                      <c:pt idx="7">
                        <c:v>2020</c:v>
                      </c:pt>
                      <c:pt idx="8">
                        <c:v>2020</c:v>
                      </c:pt>
                      <c:pt idx="9">
                        <c:v>2020</c:v>
                      </c:pt>
                      <c:pt idx="10">
                        <c:v>2020</c:v>
                      </c:pt>
                      <c:pt idx="11">
                        <c:v>2020</c:v>
                      </c:pt>
                      <c:pt idx="12">
                        <c:v>2020</c:v>
                      </c:pt>
                      <c:pt idx="13">
                        <c:v>2020</c:v>
                      </c:pt>
                      <c:pt idx="14">
                        <c:v>2020</c:v>
                      </c:pt>
                      <c:pt idx="15">
                        <c:v>2020</c:v>
                      </c:pt>
                      <c:pt idx="16">
                        <c:v>2021</c:v>
                      </c:pt>
                      <c:pt idx="17">
                        <c:v>2021</c:v>
                      </c:pt>
                      <c:pt idx="18">
                        <c:v>2021</c:v>
                      </c:pt>
                      <c:pt idx="19">
                        <c:v>2021</c:v>
                      </c:pt>
                      <c:pt idx="20">
                        <c:v>2021</c:v>
                      </c:pt>
                      <c:pt idx="21">
                        <c:v>2021</c:v>
                      </c:pt>
                      <c:pt idx="22">
                        <c:v>2021</c:v>
                      </c:pt>
                      <c:pt idx="23">
                        <c:v>2021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F07-4725-A632-19AC60AF9617}"/>
                  </c:ext>
                </c:extLst>
              </c15:ser>
            </c15:filteredBarSeries>
          </c:ext>
        </c:extLst>
      </c:barChart>
      <c:catAx>
        <c:axId val="15949848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94993152"/>
        <c:crosses val="autoZero"/>
        <c:auto val="1"/>
        <c:lblAlgn val="ctr"/>
        <c:lblOffset val="100"/>
        <c:noMultiLvlLbl val="0"/>
      </c:catAx>
      <c:valAx>
        <c:axId val="1594993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50000"/>
                  <a:alpha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94984832"/>
        <c:crosses val="autoZero"/>
        <c:crossBetween val="between"/>
        <c:majorUnit val="25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lang="zh-CN" sz="1330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12700" cmpd="sng">
      <a:noFill/>
      <a:prstDash val="solid"/>
    </a:ln>
    <a:effectLst/>
  </c:spPr>
  <c:txPr>
    <a:bodyPr/>
    <a:lstStyle/>
    <a:p>
      <a:pPr>
        <a:defRPr lang="zh-CN">
          <a:solidFill>
            <a:schemeClr val="bg2"/>
          </a:solidFill>
        </a:defRPr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2"/>
                </a:solidFill>
              </a:rPr>
              <a:t>Total Quantity</a:t>
            </a:r>
            <a:r>
              <a:rPr lang="en-US" baseline="0" dirty="0">
                <a:solidFill>
                  <a:schemeClr val="bg2"/>
                </a:solidFill>
              </a:rPr>
              <a:t> Sold by Quarter (Fiscal 2020)</a:t>
            </a:r>
            <a:endParaRPr lang="en-US" dirty="0">
              <a:solidFill>
                <a:schemeClr val="bg2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total_sold_quantity</c:v>
                </c:pt>
              </c:strCache>
            </c:strRef>
          </c:tx>
          <c:spPr>
            <a:solidFill>
              <a:srgbClr val="ED5307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Planilha1!$A$2:$A$5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cat>
          <c:val>
            <c:numRef>
              <c:f>Planilha1!$B$2:$B$5</c:f>
              <c:numCache>
                <c:formatCode>#,##0</c:formatCode>
                <c:ptCount val="4"/>
                <c:pt idx="0">
                  <c:v>7005619</c:v>
                </c:pt>
                <c:pt idx="1">
                  <c:v>6649642</c:v>
                </c:pt>
                <c:pt idx="2">
                  <c:v>2075087</c:v>
                </c:pt>
                <c:pt idx="3">
                  <c:v>5042541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DC-4CF0-8F00-C996BCF1C14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65343792"/>
        <c:axId val="1265344624"/>
      </c:barChart>
      <c:catAx>
        <c:axId val="1265343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40000"/>
                <a:lumOff val="6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65344624"/>
        <c:crosses val="autoZero"/>
        <c:auto val="1"/>
        <c:lblAlgn val="ctr"/>
        <c:lblOffset val="100"/>
        <c:noMultiLvlLbl val="0"/>
      </c:catAx>
      <c:valAx>
        <c:axId val="1265344624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1265343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2"/>
                </a:solidFill>
              </a:rPr>
              <a:t>Contribution Percentage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1"/>
          <c:order val="1"/>
          <c:tx>
            <c:strRef>
              <c:f>Planilha1!$C$1</c:f>
              <c:strCache>
                <c:ptCount val="1"/>
                <c:pt idx="0">
                  <c:v>percentage</c:v>
                </c:pt>
              </c:strCache>
            </c:strRef>
          </c:tx>
          <c:dPt>
            <c:idx val="0"/>
            <c:bubble3D val="0"/>
            <c:spPr>
              <a:solidFill>
                <a:srgbClr val="ED530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9AE-4D00-B214-8B9A7ED24C87}"/>
              </c:ext>
            </c:extLst>
          </c:dPt>
          <c:dPt>
            <c:idx val="1"/>
            <c:bubble3D val="0"/>
            <c:spPr>
              <a:solidFill>
                <a:srgbClr val="FA915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89AE-4D00-B214-8B9A7ED24C87}"/>
              </c:ext>
            </c:extLst>
          </c:dPt>
          <c:dPt>
            <c:idx val="2"/>
            <c:bubble3D val="0"/>
            <c:spPr>
              <a:solidFill>
                <a:srgbClr val="FCC0A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9AE-4D00-B214-8B9A7ED24C8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Planilha1!$A$2:$A$4</c:f>
              <c:strCache>
                <c:ptCount val="3"/>
                <c:pt idx="0">
                  <c:v>Retailer</c:v>
                </c:pt>
                <c:pt idx="1">
                  <c:v>Direct</c:v>
                </c:pt>
                <c:pt idx="2">
                  <c:v>Distributor</c:v>
                </c:pt>
              </c:strCache>
            </c:strRef>
          </c:cat>
          <c:val>
            <c:numRef>
              <c:f>Planilha1!$C$2:$C$4</c:f>
              <c:numCache>
                <c:formatCode>0%</c:formatCode>
                <c:ptCount val="3"/>
                <c:pt idx="0">
                  <c:v>0.73</c:v>
                </c:pt>
                <c:pt idx="1">
                  <c:v>0.16</c:v>
                </c:pt>
                <c:pt idx="2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9AE-4D00-B214-8B9A7ED24C87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extLst>
          <c:ext xmlns:c15="http://schemas.microsoft.com/office/drawing/2012/chart" uri="{02D57815-91ED-43cb-92C2-25804820EDAC}">
            <c15:filteredPi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Planilha1!$B$1</c15:sqref>
                        </c15:formulaRef>
                      </c:ext>
                    </c:extLst>
                    <c:strCache>
                      <c:ptCount val="1"/>
                      <c:pt idx="0">
                        <c:v>gross_sales_mln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pt-BR"/>
                    </a:p>
                  </c:txPr>
                  <c:dLblPos val="bestFit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Planilha1!$A$2:$A$4</c15:sqref>
                        </c15:formulaRef>
                      </c:ext>
                    </c:extLst>
                    <c:strCache>
                      <c:ptCount val="3"/>
                      <c:pt idx="0">
                        <c:v>Retailer</c:v>
                      </c:pt>
                      <c:pt idx="1">
                        <c:v>Direct</c:v>
                      </c:pt>
                      <c:pt idx="2">
                        <c:v>Distributor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Planilha1!$B$2:$B$4</c15:sqref>
                        </c15:formulaRef>
                      </c:ext>
                    </c:extLst>
                    <c:numCache>
                      <c:formatCode>#,##0</c:formatCode>
                      <c:ptCount val="3"/>
                      <c:pt idx="0">
                        <c:v>705532519</c:v>
                      </c:pt>
                      <c:pt idx="1">
                        <c:v>150664256</c:v>
                      </c:pt>
                      <c:pt idx="2">
                        <c:v>107332599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89AE-4D00-B214-8B9A7ED24C87}"/>
                  </c:ext>
                </c:extLst>
              </c15:ser>
            </c15:filteredPieSeries>
          </c:ext>
        </c:extLst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2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F40EE-CC17-4BC3-BB7B-65DD2FC03087}" type="datetimeFigureOut">
              <a:rPr lang="zh-CN" altLang="en-US" smtClean="0"/>
              <a:t>2024/3/6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B7666-F619-4AA5-969F-6053C26D00F5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页面-上"/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页面-下"/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pbetanza/AtliQHardwares-adhoc-SQL-Request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pbetanza/AtliQHardwares-adhoc-SQL-Reques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xresdefault"/>
          <p:cNvPicPr>
            <a:picLocks noChangeAspect="1"/>
          </p:cNvPicPr>
          <p:nvPr/>
        </p:nvPicPr>
        <p:blipFill>
          <a:blip r:embed="rId2"/>
          <a:srcRect l="19354" t="824" r="20917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715125" y="1798955"/>
            <a:ext cx="4364831" cy="163004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</a:t>
            </a:r>
            <a:r>
              <a:rPr kumimoji="0" lang="pt-BR" altLang="en-US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</a:t>
            </a:r>
            <a:r>
              <a:rPr kumimoji="0" lang="en-US" altLang="zh-CN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Hardwares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715125" y="3571875"/>
            <a:ext cx="3470275" cy="726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Ad Hoc business insights requests</a:t>
            </a:r>
          </a:p>
        </p:txBody>
      </p:sp>
      <p:sp>
        <p:nvSpPr>
          <p:cNvPr id="4" name="矩形 3"/>
          <p:cNvSpPr/>
          <p:nvPr/>
        </p:nvSpPr>
        <p:spPr>
          <a:xfrm>
            <a:off x="5948363" y="1619250"/>
            <a:ext cx="295275" cy="1714500"/>
          </a:xfrm>
          <a:prstGeom prst="rect">
            <a:avLst/>
          </a:prstGeom>
          <a:solidFill>
            <a:srgbClr val="ED53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R" panose="00020600040101010101" charset="-122"/>
              <a:ea typeface="OPPOSans R" panose="00020600040101010101" charset="-122"/>
              <a:cs typeface="+mn-cs"/>
            </a:endParaRPr>
          </a:p>
        </p:txBody>
      </p:sp>
      <p:sp>
        <p:nvSpPr>
          <p:cNvPr id="11" name="文本框 5"/>
          <p:cNvSpPr txBox="1"/>
          <p:nvPr/>
        </p:nvSpPr>
        <p:spPr>
          <a:xfrm>
            <a:off x="9736455" y="5934075"/>
            <a:ext cx="1883410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By: João Pedro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0070" y="545465"/>
            <a:ext cx="108604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Gross sales amount for the customer </a:t>
            </a:r>
            <a:r>
              <a:rPr kumimoji="1" sz="1600" u="sng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Atliq</a:t>
            </a:r>
            <a:r>
              <a:rPr kumimoji="1" sz="1600" u="sng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Exclusive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for each month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0070" y="913765"/>
            <a:ext cx="10860405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This analysis helps to get an idea of low and high-performing months and take strategic decisions</a:t>
            </a:r>
          </a:p>
        </p:txBody>
      </p:sp>
      <p:graphicFrame>
        <p:nvGraphicFramePr>
          <p:cNvPr id="2" name="图表 4"/>
          <p:cNvGraphicFramePr/>
          <p:nvPr>
            <p:extLst>
              <p:ext uri="{D42A27DB-BD31-4B8C-83A1-F6EECF244321}">
                <p14:modId xmlns:p14="http://schemas.microsoft.com/office/powerpoint/2010/main" val="1173944429"/>
              </p:ext>
            </p:extLst>
          </p:nvPr>
        </p:nvGraphicFramePr>
        <p:xfrm>
          <a:off x="1453478" y="1742029"/>
          <a:ext cx="8818880" cy="4037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框 5">
            <a:extLst>
              <a:ext uri="{FF2B5EF4-FFF2-40B4-BE49-F238E27FC236}">
                <a16:creationId xmlns:a16="http://schemas.microsoft.com/office/drawing/2014/main" id="{F657CFBF-4787-4CFD-B80B-66D3F5248E79}"/>
              </a:ext>
            </a:extLst>
          </p:cNvPr>
          <p:cNvSpPr txBox="1"/>
          <p:nvPr/>
        </p:nvSpPr>
        <p:spPr>
          <a:xfrm>
            <a:off x="1563447" y="5763929"/>
            <a:ext cx="9065106" cy="877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The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highest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gross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sales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amount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was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on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November-2020: </a:t>
            </a:r>
            <a:r>
              <a:rPr lang="pt-BR" altLang="en-US" sz="1400" b="1" cap="small" dirty="0">
                <a:solidFill>
                  <a:schemeClr val="bg2"/>
                </a:solidFill>
                <a:ea typeface="OPPOSans R" panose="00020600040101010101" charset="-122"/>
              </a:rPr>
              <a:t>20.463.999,00</a:t>
            </a: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4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 </a:t>
            </a:r>
            <a:r>
              <a:rPr kumimoji="0" lang="pt-BR" altLang="en-US" sz="14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lowe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st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gross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sales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amount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was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400" cap="small" dirty="0" err="1">
                <a:solidFill>
                  <a:schemeClr val="bg2"/>
                </a:solidFill>
                <a:ea typeface="OPPOSans R" panose="00020600040101010101" charset="-122"/>
              </a:rPr>
              <a:t>on</a:t>
            </a:r>
            <a:r>
              <a:rPr lang="pt-BR" altLang="en-US" sz="1400" cap="small" dirty="0">
                <a:solidFill>
                  <a:schemeClr val="bg2"/>
                </a:solidFill>
                <a:ea typeface="OPPOSans R" panose="00020600040101010101" charset="-122"/>
              </a:rPr>
              <a:t> March-2020: </a:t>
            </a:r>
            <a:r>
              <a:rPr lang="pt-BR" altLang="en-US" sz="1400" b="1" cap="small" dirty="0">
                <a:solidFill>
                  <a:schemeClr val="bg2"/>
                </a:solidFill>
                <a:ea typeface="OPPOSans R" panose="00020600040101010101" charset="-122"/>
              </a:rPr>
              <a:t>378.771,00</a:t>
            </a: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Sales </a:t>
            </a:r>
            <a:r>
              <a:rPr kumimoji="0" lang="pt-BR" altLang="en-US" sz="1600" b="1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have</a:t>
            </a:r>
            <a:r>
              <a:rPr kumimoji="0" lang="pt-BR" altLang="en-US" sz="16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600" b="1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increased</a:t>
            </a:r>
            <a:r>
              <a:rPr kumimoji="0" lang="pt-BR" altLang="en-US" sz="16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due</a:t>
            </a:r>
            <a:r>
              <a:rPr lang="pt-BR" altLang="en-US" sz="1600" b="1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to</a:t>
            </a:r>
            <a:r>
              <a:rPr lang="pt-BR" altLang="en-US" sz="1600" b="1" cap="small" dirty="0">
                <a:solidFill>
                  <a:schemeClr val="bg2"/>
                </a:solidFill>
                <a:ea typeface="OPPOSans R" panose="00020600040101010101" charset="-122"/>
              </a:rPr>
              <a:t> new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strategies</a:t>
            </a:r>
            <a:r>
              <a:rPr lang="pt-BR" altLang="en-US" sz="1600" b="1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adopted</a:t>
            </a:r>
            <a:r>
              <a:rPr lang="pt-BR" altLang="en-US" sz="1600" b="1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at</a:t>
            </a:r>
            <a:r>
              <a:rPr lang="pt-BR" altLang="en-US" sz="1600" b="1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the</a:t>
            </a:r>
            <a:r>
              <a:rPr lang="pt-BR" altLang="en-US" sz="1600" b="1" cap="small" dirty="0">
                <a:solidFill>
                  <a:schemeClr val="bg2"/>
                </a:solidFill>
                <a:ea typeface="OPPOSans R" panose="00020600040101010101" charset="-122"/>
              </a:rPr>
              <a:t> start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1600" b="1" cap="small" dirty="0">
                <a:solidFill>
                  <a:schemeClr val="bg2"/>
                </a:solidFill>
                <a:ea typeface="OPPOSans R" panose="00020600040101010101" charset="-122"/>
              </a:rPr>
              <a:t> 2021 fiscal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year</a:t>
            </a:r>
            <a:endParaRPr kumimoji="0" lang="pt-BR" altLang="en-US" sz="1600" b="1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149044"/>
              </p:ext>
            </p:extLst>
          </p:nvPr>
        </p:nvGraphicFramePr>
        <p:xfrm>
          <a:off x="1363580" y="2399097"/>
          <a:ext cx="2855494" cy="20598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10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4846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Quarter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1228">
                <a:tc>
                  <a:txBody>
                    <a:bodyPr/>
                    <a:lstStyle/>
                    <a:p>
                      <a:pPr algn="ctr"/>
                      <a:r>
                        <a:rPr lang="pt-BR" sz="2000" b="1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b="1" dirty="0"/>
                        <a:t>7.005.619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6.649.642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sz="200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5.042.541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sz="200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2.075.087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quarter of 2020, got the maximum 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quantity?</a:t>
            </a:r>
          </a:p>
        </p:txBody>
      </p:sp>
      <p:graphicFrame>
        <p:nvGraphicFramePr>
          <p:cNvPr id="6" name="Gráfico 5">
            <a:extLst>
              <a:ext uri="{FF2B5EF4-FFF2-40B4-BE49-F238E27FC236}">
                <a16:creationId xmlns:a16="http://schemas.microsoft.com/office/drawing/2014/main" id="{DA783B53-80D1-4882-A2FF-B8DC8F8D20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8747012"/>
              </p:ext>
            </p:extLst>
          </p:nvPr>
        </p:nvGraphicFramePr>
        <p:xfrm>
          <a:off x="5040513" y="1743867"/>
          <a:ext cx="5864830" cy="33702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框 5">
            <a:extLst>
              <a:ext uri="{FF2B5EF4-FFF2-40B4-BE49-F238E27FC236}">
                <a16:creationId xmlns:a16="http://schemas.microsoft.com/office/drawing/2014/main" id="{CD483D83-CE06-42E6-AE34-038B1F9272A6}"/>
              </a:ext>
            </a:extLst>
          </p:cNvPr>
          <p:cNvSpPr txBox="1"/>
          <p:nvPr/>
        </p:nvSpPr>
        <p:spPr>
          <a:xfrm>
            <a:off x="1563447" y="5583622"/>
            <a:ext cx="9065106" cy="656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First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quarter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the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fiscal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year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2020 (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sep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,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oct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,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nov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; 2019)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had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the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maximum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sold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quantity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: </a:t>
            </a:r>
            <a:r>
              <a:rPr lang="pt-BR" altLang="en-US" sz="1600" b="1" cap="small" dirty="0">
                <a:solidFill>
                  <a:schemeClr val="bg2"/>
                </a:solidFill>
                <a:ea typeface="OPPOSans R" panose="00020600040101010101" charset="-122"/>
              </a:rPr>
              <a:t>7.005.619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sold</a:t>
            </a:r>
            <a:r>
              <a:rPr lang="pt-BR" altLang="en-US" sz="1600" b="1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b="1" cap="small" dirty="0" err="1">
                <a:solidFill>
                  <a:schemeClr val="bg2"/>
                </a:solidFill>
                <a:ea typeface="OPPOSans R" panose="00020600040101010101" charset="-122"/>
              </a:rPr>
              <a:t>products</a:t>
            </a:r>
            <a:endParaRPr kumimoji="0" lang="pt-BR" altLang="en-US" sz="1600" b="1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943475"/>
              </p:ext>
            </p:extLst>
          </p:nvPr>
        </p:nvGraphicFramePr>
        <p:xfrm>
          <a:off x="1302156" y="2591447"/>
          <a:ext cx="4279271" cy="1675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2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62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0736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Channel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gross_sales_mln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percentage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98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1" dirty="0">
                          <a:latin typeface="+mn-lt"/>
                          <a:ea typeface="+mj-ea"/>
                        </a:rPr>
                        <a:t>Retailer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1" dirty="0">
                          <a:latin typeface="+mn-lt"/>
                          <a:ea typeface="+mj-ea"/>
                        </a:rPr>
                        <a:t>705.532.519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1" dirty="0">
                          <a:latin typeface="+mn-lt"/>
                          <a:ea typeface="+mj-ea"/>
                        </a:rPr>
                        <a:t>73%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78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Direct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150.664.256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59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Distributor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107.332.599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channel helped to bring more gross sales in the fiscal year 2021 and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lang="pt-BR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how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Much it </a:t>
            </a:r>
            <a:r>
              <a:rPr kumimoji="1" lang="pt-BR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contibuted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?</a:t>
            </a:r>
            <a:endParaRPr kumimoji="1" cap="all" dirty="0">
              <a:solidFill>
                <a:schemeClr val="bg2"/>
              </a:solidFill>
              <a:latin typeface="+mj-lt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  <p:graphicFrame>
        <p:nvGraphicFramePr>
          <p:cNvPr id="6" name="Gráfico 5">
            <a:extLst>
              <a:ext uri="{FF2B5EF4-FFF2-40B4-BE49-F238E27FC236}">
                <a16:creationId xmlns:a16="http://schemas.microsoft.com/office/drawing/2014/main" id="{8BCA46CD-2A19-40DB-AE66-1045330B5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3535091"/>
              </p:ext>
            </p:extLst>
          </p:nvPr>
        </p:nvGraphicFramePr>
        <p:xfrm>
          <a:off x="6288815" y="1705728"/>
          <a:ext cx="4279271" cy="34468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框 5">
            <a:extLst>
              <a:ext uri="{FF2B5EF4-FFF2-40B4-BE49-F238E27FC236}">
                <a16:creationId xmlns:a16="http://schemas.microsoft.com/office/drawing/2014/main" id="{B8F31635-4B78-4554-BB04-54469282BC13}"/>
              </a:ext>
            </a:extLst>
          </p:cNvPr>
          <p:cNvSpPr txBox="1"/>
          <p:nvPr/>
        </p:nvSpPr>
        <p:spPr>
          <a:xfrm>
            <a:off x="1563447" y="5667372"/>
            <a:ext cx="9065106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retail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channel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contributed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immensely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to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gross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sales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values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: </a:t>
            </a:r>
            <a:r>
              <a:rPr kumimoji="0" lang="pt-BR" altLang="en-US" sz="16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73% </a:t>
            </a:r>
            <a:r>
              <a:rPr kumimoji="0" lang="pt-BR" altLang="en-US" sz="1600" b="1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contribution</a:t>
            </a:r>
            <a:endParaRPr kumimoji="0" lang="pt-BR" altLang="en-US" sz="1600" b="1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120285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A6720160103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1" dirty="0">
                          <a:latin typeface="+mn-lt"/>
                          <a:ea typeface="+mj-ea"/>
                        </a:rPr>
                        <a:t>AQ Pen Drive 2 IN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1" dirty="0">
                          <a:latin typeface="+mn-lt"/>
                          <a:ea typeface="+mj-ea"/>
                        </a:rPr>
                        <a:t>701.373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A6818160202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DRC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688.003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A6819160203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DRC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676.245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N&amp;S Division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9501510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A2319150302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1" dirty="0">
                          <a:latin typeface="+mn-lt"/>
                          <a:ea typeface="+mj-ea"/>
                        </a:rPr>
                        <a:t>AQ Gamers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1" dirty="0">
                          <a:latin typeface="+mn-lt"/>
                          <a:ea typeface="+mj-ea"/>
                        </a:rPr>
                        <a:t>428.498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A2520150501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Maxima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419.865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A2520150504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Maxima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419.471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&amp;</a:t>
            </a: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A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Division</a:t>
            </a:r>
          </a:p>
        </p:txBody>
      </p:sp>
    </p:spTree>
    <p:extLst>
      <p:ext uri="{BB962C8B-B14F-4D97-AF65-F5344CB8AC3E}">
        <p14:creationId xmlns:p14="http://schemas.microsoft.com/office/powerpoint/2010/main" val="2822897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241266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A4218110202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1" dirty="0">
                          <a:latin typeface="+mn-lt"/>
                          <a:ea typeface="+mj-ea"/>
                        </a:rPr>
                        <a:t>AQ Digit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1" dirty="0">
                          <a:latin typeface="+mn-lt"/>
                          <a:ea typeface="+mj-ea"/>
                        </a:rPr>
                        <a:t>17.434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A4319110306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Velocity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17.280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A4218110208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Digit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17.275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PC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Division</a:t>
            </a:r>
          </a:p>
        </p:txBody>
      </p:sp>
    </p:spTree>
    <p:extLst>
      <p:ext uri="{BB962C8B-B14F-4D97-AF65-F5344CB8AC3E}">
        <p14:creationId xmlns:p14="http://schemas.microsoft.com/office/powerpoint/2010/main" val="1999380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53456" y="931459"/>
            <a:ext cx="1108508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6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Thank you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738B084-7279-41AA-A3AC-AE716D782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47" y="2160995"/>
            <a:ext cx="4889500" cy="3429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BBE8A0D-F60A-4F31-B055-D364F66AFC58}"/>
              </a:ext>
            </a:extLst>
          </p:cNvPr>
          <p:cNvSpPr txBox="1"/>
          <p:nvPr/>
        </p:nvSpPr>
        <p:spPr>
          <a:xfrm>
            <a:off x="2484826" y="5711535"/>
            <a:ext cx="7222345" cy="797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All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data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is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available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in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project’s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folder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on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lang="pt-BR" altLang="en-US" sz="2000" b="1" cap="small" dirty="0">
                <a:solidFill>
                  <a:srgbClr val="FFC000"/>
                </a:solidFill>
                <a:ea typeface="OPPOSans R" panose="00020600040101010101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</a:t>
            </a:r>
            <a:r>
              <a:rPr kumimoji="0" lang="pt-BR" altLang="en-US" sz="2000" b="1" i="0" u="none" strike="noStrike" kern="1200" cap="small" spc="0" normalizeH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ea typeface="OPPOSans R" panose="00020600040101010101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itHub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, </a:t>
            </a:r>
            <a:r>
              <a:rPr kumimoji="0" lang="pt-BR" altLang="en-US" sz="2000" b="1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including</a:t>
            </a:r>
            <a:r>
              <a:rPr kumimoji="0" lang="pt-BR" altLang="en-US" sz="20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1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database</a:t>
            </a:r>
            <a:r>
              <a:rPr kumimoji="0" lang="pt-BR" altLang="en-US" sz="20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SQL file</a:t>
            </a:r>
            <a:r>
              <a:rPr lang="pt-BR" altLang="en-US" sz="2000" b="1" cap="small" dirty="0">
                <a:solidFill>
                  <a:schemeClr val="bg2"/>
                </a:solidFill>
                <a:ea typeface="OPPOSans R" panose="00020600040101010101" charset="-122"/>
              </a:rPr>
              <a:t> and SQL</a:t>
            </a:r>
            <a:r>
              <a:rPr kumimoji="0" lang="pt-BR" altLang="en-US" sz="20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queries </a:t>
            </a:r>
          </a:p>
        </p:txBody>
      </p:sp>
    </p:spTree>
    <p:extLst>
      <p:ext uri="{BB962C8B-B14F-4D97-AF65-F5344CB8AC3E}">
        <p14:creationId xmlns:p14="http://schemas.microsoft.com/office/powerpoint/2010/main" val="4218638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0069" y="545465"/>
            <a:ext cx="110850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Purpose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FC5D6D2-B27E-4886-B876-A0422FA3878F}"/>
              </a:ext>
            </a:extLst>
          </p:cNvPr>
          <p:cNvSpPr txBox="1"/>
          <p:nvPr/>
        </p:nvSpPr>
        <p:spPr>
          <a:xfrm>
            <a:off x="2136808" y="1658752"/>
            <a:ext cx="7931604" cy="315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The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purpose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presentation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to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show stakeholders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from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AtliQ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Hardwares store insights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from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company’s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data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through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ad hoc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analysis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their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database</a:t>
            </a:r>
            <a:endParaRPr lang="pt-BR" altLang="en-US" sz="2400" cap="small" dirty="0">
              <a:solidFill>
                <a:schemeClr val="bg2"/>
              </a:solidFill>
              <a:ea typeface="OPPOSans R" panose="00020600040101010101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pt-BR" altLang="en-US" sz="24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will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increase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knowlegde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to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facilitate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data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driven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business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decisions</a:t>
            </a:r>
            <a:endParaRPr kumimoji="0" lang="pt-BR" altLang="en-US" sz="24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24A5F516-CA14-4BA3-8A23-FFC1B7DBF275}"/>
              </a:ext>
            </a:extLst>
          </p:cNvPr>
          <p:cNvSpPr txBox="1"/>
          <p:nvPr/>
        </p:nvSpPr>
        <p:spPr>
          <a:xfrm>
            <a:off x="2484827" y="5515457"/>
            <a:ext cx="7222345" cy="797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All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data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is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available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in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project’s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folder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on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lang="pt-BR" altLang="en-US" sz="2000" b="1" cap="small" dirty="0">
                <a:solidFill>
                  <a:srgbClr val="FFC000"/>
                </a:solidFill>
                <a:ea typeface="OPPOSans R" panose="00020600040101010101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</a:t>
            </a:r>
            <a:r>
              <a:rPr kumimoji="0" lang="pt-BR" altLang="en-US" sz="2000" b="1" i="0" u="none" strike="noStrike" kern="1200" cap="small" spc="0" normalizeH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ea typeface="OPPOSans R" panose="00020600040101010101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itHub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, </a:t>
            </a:r>
            <a:r>
              <a:rPr kumimoji="0" lang="pt-BR" altLang="en-US" sz="2000" b="1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including</a:t>
            </a:r>
            <a:r>
              <a:rPr kumimoji="0" lang="pt-BR" altLang="en-US" sz="20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1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database</a:t>
            </a:r>
            <a:r>
              <a:rPr kumimoji="0" lang="pt-BR" altLang="en-US" sz="20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lang="pt-BR" altLang="en-US" sz="2000" b="1" cap="small" dirty="0">
                <a:solidFill>
                  <a:schemeClr val="bg2"/>
                </a:solidFill>
                <a:ea typeface="OPPOSans R" panose="00020600040101010101" charset="-122"/>
              </a:rPr>
              <a:t>SQL</a:t>
            </a:r>
            <a:r>
              <a:rPr kumimoji="0" lang="pt-BR" altLang="en-US" sz="20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file</a:t>
            </a:r>
            <a:r>
              <a:rPr lang="pt-BR" altLang="en-US" sz="2000" b="1" cap="small" dirty="0">
                <a:solidFill>
                  <a:schemeClr val="bg2"/>
                </a:solidFill>
                <a:ea typeface="OPPOSans R" panose="00020600040101010101" charset="-122"/>
              </a:rPr>
              <a:t> and SQL</a:t>
            </a:r>
            <a:r>
              <a:rPr kumimoji="0" lang="pt-BR" altLang="en-US" sz="2000" b="1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queries </a:t>
            </a:r>
          </a:p>
        </p:txBody>
      </p:sp>
    </p:spTree>
    <p:extLst>
      <p:ext uri="{BB962C8B-B14F-4D97-AF65-F5344CB8AC3E}">
        <p14:creationId xmlns:p14="http://schemas.microsoft.com/office/powerpoint/2010/main" val="1504366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064920"/>
              </p:ext>
            </p:extLst>
          </p:nvPr>
        </p:nvGraphicFramePr>
        <p:xfrm>
          <a:off x="8853095" y="1604030"/>
          <a:ext cx="1653540" cy="3444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35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0696">
                <a:tc>
                  <a:txBody>
                    <a:bodyPr/>
                    <a:lstStyle/>
                    <a:p>
                      <a:pPr algn="ctr"/>
                      <a:r>
                        <a:rPr lang="pt-BR" altLang="zh-CN" dirty="0">
                          <a:latin typeface="+mn-lt"/>
                          <a:ea typeface="+mj-ea"/>
                        </a:rPr>
                        <a:t>market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9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Japan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98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India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84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South Korea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94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Indonesia</a:t>
                      </a:r>
                      <a:endParaRPr lang="en-US" altLang="zh-CN" sz="16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4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latin typeface="+mn-lt"/>
                        </a:rPr>
                        <a:t>Australia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94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sym typeface="+mn-ea"/>
                        </a:rPr>
                        <a:t>Newzealand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896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sym typeface="+mn-ea"/>
                        </a:rPr>
                        <a:t>Philiphines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94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sym typeface="+mn-ea"/>
                        </a:rPr>
                        <a:t>Bangladesh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69" y="545465"/>
            <a:ext cx="110850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markets in which customer </a:t>
            </a:r>
            <a:r>
              <a:rPr kumimoji="1" lang="en-US" altLang="zh-CN" u="sng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Atliq</a:t>
            </a:r>
            <a:r>
              <a:rPr kumimoji="1" lang="en-US" altLang="zh-CN" u="sng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Exclusive</a:t>
            </a:r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operates it’s business in the APAC region.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9A3ACBC-6467-4C20-A95A-631FF30C09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016" y="1809261"/>
            <a:ext cx="3425792" cy="323947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83F05D7-D668-4694-B239-E47D56364AB3}"/>
              </a:ext>
            </a:extLst>
          </p:cNvPr>
          <p:cNvSpPr txBox="1"/>
          <p:nvPr/>
        </p:nvSpPr>
        <p:spPr>
          <a:xfrm>
            <a:off x="1563447" y="5666204"/>
            <a:ext cx="9065106" cy="726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AtliQ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Excluse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operates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in 5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of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top 6 GPD countries in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APAC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region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(China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is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only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not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included</a:t>
            </a:r>
            <a:r>
              <a:rPr kumimoji="0" lang="pt-BR" altLang="en-US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country)</a:t>
            </a:r>
            <a:endParaRPr kumimoji="0" lang="pt-BR" altLang="en-US" b="1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84141"/>
              </p:ext>
            </p:extLst>
          </p:nvPr>
        </p:nvGraphicFramePr>
        <p:xfrm>
          <a:off x="2004780" y="2800816"/>
          <a:ext cx="8181803" cy="1256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4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88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88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6766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unique_products_2020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unique_products_2021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percentage_chg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96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+mn-lt"/>
                        </a:rPr>
                        <a:t>245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dirty="0">
                          <a:latin typeface="+mn-lt"/>
                        </a:rPr>
                        <a:t>334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en-US" sz="2000" dirty="0">
                          <a:latin typeface="+mn-lt"/>
                        </a:rPr>
                        <a:t>+</a:t>
                      </a:r>
                      <a:r>
                        <a:rPr lang="en-US" altLang="zh-CN" sz="2000" dirty="0">
                          <a:latin typeface="+mn-lt"/>
                        </a:rPr>
                        <a:t>36</a:t>
                      </a:r>
                      <a:r>
                        <a:rPr lang="pt-BR" altLang="en-US" sz="2000" dirty="0">
                          <a:latin typeface="+mn-lt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432117" y="536500"/>
            <a:ext cx="113271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What is the percentage of unique product increase in 2021 vs. 2020?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44323"/>
              </p:ext>
            </p:extLst>
          </p:nvPr>
        </p:nvGraphicFramePr>
        <p:xfrm>
          <a:off x="1047332" y="2353185"/>
          <a:ext cx="3356009" cy="27034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13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4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890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segment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product_count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48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Notebook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387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Peripherals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Storage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50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Networking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report with all the unique product counts for each segment and</a:t>
            </a:r>
            <a:r>
              <a:rPr kumimoji="1" lang="pt-BR" altLang="en-US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sort them in descending order of product counts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0070" y="1252220"/>
            <a:ext cx="6845935" cy="394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Number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of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unique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products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for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each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segment</a:t>
            </a:r>
            <a:endParaRPr kumimoji="0" lang="pt-BR" altLang="en-US" sz="18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1977863C-85F1-4D6D-98BA-28DEB9AD59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6326744"/>
              </p:ext>
            </p:extLst>
          </p:nvPr>
        </p:nvGraphicFramePr>
        <p:xfrm>
          <a:off x="5021179" y="1958975"/>
          <a:ext cx="6123489" cy="32805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文本框 5">
            <a:extLst>
              <a:ext uri="{FF2B5EF4-FFF2-40B4-BE49-F238E27FC236}">
                <a16:creationId xmlns:a16="http://schemas.microsoft.com/office/drawing/2014/main" id="{F9454048-C7F3-4398-A824-F468CB8FA474}"/>
              </a:ext>
            </a:extLst>
          </p:cNvPr>
          <p:cNvSpPr txBox="1"/>
          <p:nvPr/>
        </p:nvSpPr>
        <p:spPr>
          <a:xfrm>
            <a:off x="1563446" y="5666204"/>
            <a:ext cx="9581221" cy="726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Notebooks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have</a:t>
            </a: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</a:t>
            </a: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highest</a:t>
            </a: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number</a:t>
            </a: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of</a:t>
            </a: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unique</a:t>
            </a: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products</a:t>
            </a: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, a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variety</a:t>
            </a: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of</a:t>
            </a:r>
            <a:r>
              <a:rPr kumimoji="0" lang="pt-BR" altLang="en-US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129 </a:t>
            </a:r>
            <a:r>
              <a:rPr kumimoji="0" lang="pt-BR" altLang="en-US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products</a:t>
            </a:r>
            <a:endParaRPr kumimoji="0" lang="pt-BR" altLang="en-US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  <a:p>
            <a:pPr marR="0" lvl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pt-BR" altLang="en-US" cap="small" dirty="0">
                <a:solidFill>
                  <a:schemeClr val="bg2"/>
                </a:solidFill>
                <a:ea typeface="OPPOSans R" panose="00020600040101010101" charset="-122"/>
              </a:rPr>
              <a:t>Networking </a:t>
            </a:r>
            <a:r>
              <a:rPr lang="pt-BR" altLang="en-US" cap="small" dirty="0" err="1">
                <a:solidFill>
                  <a:schemeClr val="bg2"/>
                </a:solidFill>
                <a:ea typeface="OPPOSans R" panose="00020600040101010101" charset="-122"/>
              </a:rPr>
              <a:t>products</a:t>
            </a:r>
            <a:r>
              <a:rPr lang="pt-BR" altLang="en-US" cap="small" dirty="0">
                <a:solidFill>
                  <a:schemeClr val="bg2"/>
                </a:solidFill>
                <a:ea typeface="OPPOSans R" panose="00020600040101010101" charset="-122"/>
              </a:rPr>
              <a:t> Only </a:t>
            </a:r>
            <a:r>
              <a:rPr lang="pt-BR" altLang="en-US" cap="small" dirty="0" err="1">
                <a:solidFill>
                  <a:schemeClr val="bg2"/>
                </a:solidFill>
                <a:ea typeface="OPPOSans R" panose="00020600040101010101" charset="-122"/>
              </a:rPr>
              <a:t>have</a:t>
            </a:r>
            <a:r>
              <a:rPr lang="pt-BR" altLang="en-US" cap="small" dirty="0">
                <a:solidFill>
                  <a:schemeClr val="bg2"/>
                </a:solidFill>
                <a:ea typeface="OPPOSans R" panose="00020600040101010101" charset="-122"/>
              </a:rPr>
              <a:t> 9, </a:t>
            </a:r>
            <a:r>
              <a:rPr lang="pt-BR" altLang="en-US" cap="small" dirty="0" err="1">
                <a:solidFill>
                  <a:schemeClr val="bg2"/>
                </a:solidFill>
                <a:ea typeface="OPPOSans R" panose="00020600040101010101" charset="-122"/>
              </a:rPr>
              <a:t>the</a:t>
            </a:r>
            <a:r>
              <a:rPr lang="pt-BR" altLang="en-US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cap="small" dirty="0" err="1">
                <a:solidFill>
                  <a:schemeClr val="bg2"/>
                </a:solidFill>
                <a:ea typeface="OPPOSans R" panose="00020600040101010101" charset="-122"/>
              </a:rPr>
              <a:t>lowest</a:t>
            </a:r>
            <a:r>
              <a:rPr lang="pt-BR" altLang="en-US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cap="small" dirty="0" err="1">
                <a:solidFill>
                  <a:schemeClr val="bg2"/>
                </a:solidFill>
                <a:ea typeface="OPPOSans R" panose="00020600040101010101" charset="-122"/>
              </a:rPr>
              <a:t>variety</a:t>
            </a:r>
            <a:endParaRPr kumimoji="0" lang="pt-BR" altLang="en-US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268229"/>
              </p:ext>
            </p:extLst>
          </p:nvPr>
        </p:nvGraphicFramePr>
        <p:xfrm>
          <a:off x="1932272" y="2074825"/>
          <a:ext cx="8327455" cy="2708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86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8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0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89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1283">
                  <a:extLst>
                    <a:ext uri="{9D8B030D-6E8A-4147-A177-3AD203B41FA5}">
                      <a16:colId xmlns:a16="http://schemas.microsoft.com/office/drawing/2014/main" val="756239903"/>
                    </a:ext>
                  </a:extLst>
                </a:gridCol>
              </a:tblGrid>
              <a:tr h="51378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segment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product_count_2020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  <a:sym typeface="+mn-ea"/>
                        </a:rPr>
                        <a:t>product_count_2021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difference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percentage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b="1" dirty="0" err="1"/>
                        <a:t>Accessories</a:t>
                      </a:r>
                      <a:endParaRPr lang="pt-BR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+49%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Notebook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108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+17%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Peripherals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+27%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+214%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dirty="0" err="1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Storage</a:t>
                      </a:r>
                      <a:endParaRPr lang="pt-BR" dirty="0">
                        <a:solidFill>
                          <a:schemeClr val="tx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+42%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9525"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Networking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</a:rPr>
                        <a:t>+50%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segment had the most increase in unique products in 2021 vs 2020? </a:t>
            </a:r>
          </a:p>
        </p:txBody>
      </p:sp>
      <p:sp>
        <p:nvSpPr>
          <p:cNvPr id="4" name="文本框 5">
            <a:extLst>
              <a:ext uri="{FF2B5EF4-FFF2-40B4-BE49-F238E27FC236}">
                <a16:creationId xmlns:a16="http://schemas.microsoft.com/office/drawing/2014/main" id="{83596279-70FC-4766-A6D9-5B1CC646FB19}"/>
              </a:ext>
            </a:extLst>
          </p:cNvPr>
          <p:cNvSpPr txBox="1"/>
          <p:nvPr/>
        </p:nvSpPr>
        <p:spPr>
          <a:xfrm>
            <a:off x="1563447" y="5305591"/>
            <a:ext cx="9065106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The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accessories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segment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had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the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greatest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increase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in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raw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amount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product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diversity</a:t>
            </a:r>
            <a:endParaRPr kumimoji="0" lang="pt-BR" altLang="en-US" sz="1600" b="1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EF1289-5F68-4953-A033-00A0CBAF62DB}"/>
              </a:ext>
            </a:extLst>
          </p:cNvPr>
          <p:cNvSpPr txBox="1"/>
          <p:nvPr/>
        </p:nvSpPr>
        <p:spPr>
          <a:xfrm>
            <a:off x="1563447" y="5828008"/>
            <a:ext cx="9065106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But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</a:t>
            </a:r>
            <a:r>
              <a:rPr kumimoji="0" lang="pt-BR" altLang="en-US" sz="160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desktop </a:t>
            </a:r>
            <a:r>
              <a:rPr kumimoji="0" lang="pt-BR" altLang="en-US" sz="160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seg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ment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had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the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greatest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increase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percentage-wise</a:t>
            </a:r>
            <a:endParaRPr kumimoji="0" lang="pt-BR" altLang="en-US" sz="160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0070" y="545465"/>
            <a:ext cx="108604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segment had the most increase in unique products in 2021 vs 2020? </a:t>
            </a:r>
          </a:p>
        </p:txBody>
      </p:sp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0101FDB9-FDB8-4833-9E6C-42C7E1440D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3732951"/>
              </p:ext>
            </p:extLst>
          </p:nvPr>
        </p:nvGraphicFramePr>
        <p:xfrm>
          <a:off x="2012461" y="1641231"/>
          <a:ext cx="8167077" cy="44736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39777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609218"/>
              </p:ext>
            </p:extLst>
          </p:nvPr>
        </p:nvGraphicFramePr>
        <p:xfrm>
          <a:off x="2454442" y="1799924"/>
          <a:ext cx="7263229" cy="14826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8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08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4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987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product_code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product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manufacturing_cost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98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A6120110206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HOME Allin1 Gen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240,54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471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A2118150101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Master wired x1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0,89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1119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pt-BR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</a:t>
            </a:r>
            <a:r>
              <a:rPr kumimoji="1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roducts that have the highest and lowest manufacturing costs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57BAD3E-8F0C-46B6-8287-D01BF147FE37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874" y="3673476"/>
            <a:ext cx="2613466" cy="261346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62D15FD-FDF4-49A0-BDEC-FF2FD4F9E9A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936" y="3672275"/>
            <a:ext cx="2223553" cy="261466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908002"/>
              </p:ext>
            </p:extLst>
          </p:nvPr>
        </p:nvGraphicFramePr>
        <p:xfrm>
          <a:off x="2531445" y="2156060"/>
          <a:ext cx="7129109" cy="3065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2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5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03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1273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customer_code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customer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average_discount_percentage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27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Flipkart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30,83%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20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Viveks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30,38%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Ezone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30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28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Croma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30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25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Amazon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29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33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report which contains the top 5 customers who received an average high pre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invoice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discount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pct for the fiscal year 2021 and in the Indian market</a:t>
            </a:r>
          </a:p>
        </p:txBody>
      </p:sp>
      <p:sp>
        <p:nvSpPr>
          <p:cNvPr id="4" name="文本框 5">
            <a:extLst>
              <a:ext uri="{FF2B5EF4-FFF2-40B4-BE49-F238E27FC236}">
                <a16:creationId xmlns:a16="http://schemas.microsoft.com/office/drawing/2014/main" id="{B9A42E05-0553-4E9C-A7AA-C2AFBDC4C122}"/>
              </a:ext>
            </a:extLst>
          </p:cNvPr>
          <p:cNvSpPr txBox="1"/>
          <p:nvPr/>
        </p:nvSpPr>
        <p:spPr>
          <a:xfrm>
            <a:off x="1563446" y="5658517"/>
            <a:ext cx="9065106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The top 5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customers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with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highest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pre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invoice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discount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pct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have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around</a:t>
            </a:r>
            <a:r>
              <a:rPr lang="pt-BR" altLang="en-US" sz="1600" cap="small" dirty="0">
                <a:solidFill>
                  <a:schemeClr val="bg2"/>
                </a:solidFill>
                <a:ea typeface="OPPOSans R" panose="00020600040101010101" charset="-122"/>
              </a:rPr>
              <a:t> 30% </a:t>
            </a:r>
            <a:r>
              <a:rPr lang="pt-BR" altLang="en-US" sz="1600" cap="small" dirty="0" err="1">
                <a:solidFill>
                  <a:schemeClr val="bg2"/>
                </a:solidFill>
                <a:ea typeface="OPPOSans R" panose="00020600040101010101" charset="-122"/>
              </a:rPr>
              <a:t>discount</a:t>
            </a:r>
            <a:endParaRPr kumimoji="0" lang="pt-BR" altLang="en-US" sz="1600" b="1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Theme">
  <a:themeElements>
    <a:clrScheme name="Personalizada 6">
      <a:dk1>
        <a:srgbClr val="3C3C3C"/>
      </a:dk1>
      <a:lt1>
        <a:srgbClr val="F0F0F0"/>
      </a:lt1>
      <a:dk2>
        <a:srgbClr val="3C3C3C"/>
      </a:dk2>
      <a:lt2>
        <a:srgbClr val="F0F0F0"/>
      </a:lt2>
      <a:accent1>
        <a:srgbClr val="045249"/>
      </a:accent1>
      <a:accent2>
        <a:srgbClr val="049373"/>
      </a:accent2>
      <a:accent3>
        <a:srgbClr val="64BF9C"/>
      </a:accent3>
      <a:accent4>
        <a:srgbClr val="C30217"/>
      </a:accent4>
      <a:accent5>
        <a:srgbClr val="FC9804"/>
      </a:accent5>
      <a:accent6>
        <a:srgbClr val="847C78"/>
      </a:accent6>
      <a:hlink>
        <a:srgbClr val="045249"/>
      </a:hlink>
      <a:folHlink>
        <a:srgbClr val="BFBF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</TotalTime>
  <Words>812</Words>
  <Application>Microsoft Office PowerPoint</Application>
  <PresentationFormat>Widescreen</PresentationFormat>
  <Paragraphs>216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Arial Black</vt:lpstr>
      <vt:lpstr>OPPOSans R</vt:lpstr>
      <vt:lpstr>等线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 jie</dc:creator>
  <cp:lastModifiedBy>João Pedro Betanza Dal Caro</cp:lastModifiedBy>
  <cp:revision>198</cp:revision>
  <dcterms:created xsi:type="dcterms:W3CDTF">2022-08-07T07:49:00Z</dcterms:created>
  <dcterms:modified xsi:type="dcterms:W3CDTF">2024-03-06T13:31:31Z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C032E3E9DFA0482A81A2DDD017AEFFA8</vt:lpwstr>
  </property>
  <property fmtid="{D5CDD505-2E9C-101B-9397-08002B2CF9AE}" pid="3" name="KSOProductBuildVer">
    <vt:lpwstr>1033-11.2.0.11225</vt:lpwstr>
  </property>
</Properties>
</file>

<file path=docProps/thumbnail.jpeg>
</file>